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75" r:id="rId3"/>
    <p:sldId id="294" r:id="rId4"/>
    <p:sldId id="359" r:id="rId5"/>
    <p:sldId id="310" r:id="rId7"/>
    <p:sldId id="369" r:id="rId8"/>
    <p:sldId id="368" r:id="rId9"/>
    <p:sldId id="304" r:id="rId10"/>
    <p:sldId id="385" r:id="rId11"/>
    <p:sldId id="297" r:id="rId12"/>
    <p:sldId id="389" r:id="rId13"/>
    <p:sldId id="301" r:id="rId14"/>
    <p:sldId id="313" r:id="rId15"/>
    <p:sldId id="366" r:id="rId16"/>
    <p:sldId id="367" r:id="rId17"/>
    <p:sldId id="390" r:id="rId18"/>
    <p:sldId id="391" r:id="rId19"/>
    <p:sldId id="38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D107"/>
    <a:srgbClr val="BACC1B"/>
    <a:srgbClr val="3B3939"/>
    <a:srgbClr val="6FBF45"/>
    <a:srgbClr val="A7CE37"/>
    <a:srgbClr val="5D9330"/>
    <a:srgbClr val="63A63C"/>
    <a:srgbClr val="6FBF44"/>
    <a:srgbClr val="C6D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86406" autoAdjust="0"/>
  </p:normalViewPr>
  <p:slideViewPr>
    <p:cSldViewPr snapToGrid="0" showGuides="1">
      <p:cViewPr varScale="1">
        <p:scale>
          <a:sx n="62" d="100"/>
          <a:sy n="62" d="100"/>
        </p:scale>
        <p:origin x="1098" y="66"/>
      </p:cViewPr>
      <p:guideLst>
        <p:guide orient="horz" pos="2159"/>
        <p:guide pos="37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8DEA0-6945-45B8-B167-225D1D8219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710F8-B4CA-42AA-A554-2AC5D63F21B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通过时间同步的前视、后视、左视、右视视频及对应解码后的图片，以及相应的车辆、车轮等目标标签（2d 目标检测标签），设计车辆目标检测算法对车辆、车轮、公交、行人等目标进行检测，rear代表车辆后轮，front代表车辆前轮。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通过目标检测技术对图像、视频中的车辆、行人进行检测，判断车辆前后轮的位置，进而实现对前向车辆的距离判断、运动估计、跟踪等功能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带孔卷积可以在深度卷积网络中计算特征响应时，明确控制图像分辨率。可以有效地增大感受野，而不会增加参数数量或计算量。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尺度小的图片测试速度会快些，但准确度低，用尺度大的图片测试速度慢，但是准确度高。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小物体用</a:t>
            </a:r>
            <a:r>
              <a:rPr lang="en-US" altLang="zh-CN"/>
              <a:t>mstrain</a:t>
            </a:r>
            <a:r>
              <a:rPr lang="zh-CN" altLang="en-US"/>
              <a:t>能分配到的预选框比较多，然后回归完</a:t>
            </a:r>
            <a:r>
              <a:rPr lang="en-US" altLang="zh-CN"/>
              <a:t>IOU</a:t>
            </a:r>
            <a:r>
              <a:rPr lang="zh-CN" altLang="en-US"/>
              <a:t>又不大，可能会出现这种问题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c_anchor_softmax_gn_mstrain_r50_fpn_epo80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11533215" y="6448425"/>
            <a:ext cx="392561" cy="235744"/>
            <a:chOff x="11275158" y="6350000"/>
            <a:chExt cx="614484" cy="332300"/>
          </a:xfrm>
          <a:solidFill>
            <a:srgbClr val="BACC1B"/>
          </a:solidFill>
        </p:grpSpPr>
        <p:sp>
          <p:nvSpPr>
            <p:cNvPr id="8" name="流程图: 延期 7"/>
            <p:cNvSpPr/>
            <p:nvPr/>
          </p:nvSpPr>
          <p:spPr>
            <a:xfrm>
              <a:off x="11582400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流程图: 延期 8"/>
            <p:cNvSpPr/>
            <p:nvPr/>
          </p:nvSpPr>
          <p:spPr>
            <a:xfrm rot="10800000">
              <a:off x="11275158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4" name="图片 1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785" y="0"/>
            <a:ext cx="6625445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17" y="211478"/>
            <a:ext cx="1436345" cy="888425"/>
          </a:xfrm>
          <a:prstGeom prst="rect">
            <a:avLst/>
          </a:prstGeom>
        </p:spPr>
      </p:pic>
      <p:sp>
        <p:nvSpPr>
          <p:cNvPr id="113" name="矩形 112"/>
          <p:cNvSpPr/>
          <p:nvPr userDrawn="1"/>
        </p:nvSpPr>
        <p:spPr>
          <a:xfrm>
            <a:off x="0" y="2357711"/>
            <a:ext cx="12192000" cy="2492187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页脚占位符 4"/>
          <p:cNvSpPr txBox="1"/>
          <p:nvPr userDrawn="1"/>
        </p:nvSpPr>
        <p:spPr>
          <a:xfrm>
            <a:off x="9751812" y="6384075"/>
            <a:ext cx="2109600" cy="4760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保密资料 版权所有</a:t>
            </a:r>
            <a:endParaRPr lang="en-US" altLang="zh-C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</a:t>
            </a:r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en-I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280373" y="6383959"/>
            <a:ext cx="570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31372" y="481886"/>
            <a:ext cx="496880" cy="494639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12" tIns="60856" rIns="121712" bIns="60856" anchor="ctr"/>
          <a:lstStyle/>
          <a:p>
            <a:pPr algn="ctr">
              <a:defRPr/>
            </a:pPr>
            <a:endParaRPr lang="zh-CN" altLang="en-US" sz="2440"/>
          </a:p>
        </p:txBody>
      </p:sp>
      <p:sp>
        <p:nvSpPr>
          <p:cNvPr id="8" name="矩形 7"/>
          <p:cNvSpPr/>
          <p:nvPr userDrawn="1"/>
        </p:nvSpPr>
        <p:spPr>
          <a:xfrm>
            <a:off x="676182" y="747104"/>
            <a:ext cx="331253" cy="329761"/>
          </a:xfrm>
          <a:prstGeom prst="rect">
            <a:avLst/>
          </a:prstGeom>
          <a:solidFill>
            <a:srgbClr val="BAC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12" tIns="60856" rIns="121712" bIns="60856" anchor="ctr"/>
          <a:lstStyle/>
          <a:p>
            <a:pPr algn="ctr">
              <a:defRPr/>
            </a:pPr>
            <a:endParaRPr lang="zh-CN" altLang="en-US" sz="244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5077" y="200658"/>
            <a:ext cx="1054565" cy="65228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6787979"/>
            <a:ext cx="12192000" cy="78260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页脚占位符 4"/>
          <p:cNvSpPr txBox="1"/>
          <p:nvPr userDrawn="1"/>
        </p:nvSpPr>
        <p:spPr>
          <a:xfrm>
            <a:off x="9751812" y="6384075"/>
            <a:ext cx="2109600" cy="4760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保密资料 版权所有</a:t>
            </a:r>
            <a:endParaRPr lang="en-US" altLang="zh-C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</a:t>
            </a:r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en-I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11533215" y="6448425"/>
            <a:ext cx="392561" cy="235744"/>
            <a:chOff x="11275158" y="6350000"/>
            <a:chExt cx="614484" cy="332300"/>
          </a:xfrm>
          <a:solidFill>
            <a:srgbClr val="BACC1B"/>
          </a:solidFill>
        </p:grpSpPr>
        <p:sp>
          <p:nvSpPr>
            <p:cNvPr id="12" name="流程图: 延期 11"/>
            <p:cNvSpPr/>
            <p:nvPr/>
          </p:nvSpPr>
          <p:spPr>
            <a:xfrm>
              <a:off x="11582400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流程图: 延期 12"/>
            <p:cNvSpPr/>
            <p:nvPr/>
          </p:nvSpPr>
          <p:spPr>
            <a:xfrm rot="10800000">
              <a:off x="11275158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25429" y="63814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9797" y="155280"/>
            <a:ext cx="10515600" cy="645037"/>
          </a:xfrm>
        </p:spPr>
        <p:txBody>
          <a:bodyPr>
            <a:noAutofit/>
          </a:bodyPr>
          <a:lstStyle>
            <a:lvl1pPr>
              <a:defRPr sz="4200">
                <a:solidFill>
                  <a:srgbClr val="3B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42257" y="1548042"/>
            <a:ext cx="10515600" cy="4351338"/>
          </a:xfrm>
          <a:ln>
            <a:noFill/>
          </a:ln>
        </p:spPr>
        <p:txBody>
          <a:bodyPr/>
          <a:lstStyle>
            <a:lvl1pPr>
              <a:defRPr>
                <a:solidFill>
                  <a:srgbClr val="3B3939"/>
                </a:solidFill>
              </a:defRPr>
            </a:lvl1pPr>
          </a:lstStyle>
          <a:p>
            <a:pPr lvl="0"/>
            <a:r>
              <a:rPr lang="zh-CN" altLang="en-US" dirty="0"/>
              <a:t>正文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1533215" y="6448425"/>
            <a:ext cx="392561" cy="235744"/>
            <a:chOff x="11275158" y="6350000"/>
            <a:chExt cx="614484" cy="332300"/>
          </a:xfrm>
          <a:solidFill>
            <a:srgbClr val="BACC1B"/>
          </a:solidFill>
        </p:grpSpPr>
        <p:sp>
          <p:nvSpPr>
            <p:cNvPr id="8" name="流程图: 延期 7"/>
            <p:cNvSpPr/>
            <p:nvPr/>
          </p:nvSpPr>
          <p:spPr>
            <a:xfrm>
              <a:off x="11582400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流程图: 延期 8"/>
            <p:cNvSpPr/>
            <p:nvPr/>
          </p:nvSpPr>
          <p:spPr>
            <a:xfrm rot="10800000">
              <a:off x="11275158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页脚占位符 4"/>
          <p:cNvSpPr txBox="1"/>
          <p:nvPr userDrawn="1"/>
        </p:nvSpPr>
        <p:spPr>
          <a:xfrm>
            <a:off x="9751812" y="6384075"/>
            <a:ext cx="2109600" cy="4760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保密资料 版权所有</a:t>
            </a:r>
            <a:endParaRPr lang="en-US" altLang="zh-C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</a:t>
            </a:r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en-I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17265" y="63814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-1" y="131806"/>
            <a:ext cx="510747" cy="691986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925" y="62746"/>
            <a:ext cx="1083893" cy="670422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87979"/>
            <a:ext cx="12192000" cy="78260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6787979"/>
            <a:ext cx="12192000" cy="78260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-1" y="131806"/>
            <a:ext cx="510747" cy="691986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925" y="62746"/>
            <a:ext cx="1083893" cy="670422"/>
          </a:xfrm>
          <a:prstGeom prst="rect">
            <a:avLst/>
          </a:prstGeom>
        </p:spPr>
      </p:pic>
      <p:sp>
        <p:nvSpPr>
          <p:cNvPr id="7" name="页脚占位符 4"/>
          <p:cNvSpPr txBox="1"/>
          <p:nvPr userDrawn="1"/>
        </p:nvSpPr>
        <p:spPr>
          <a:xfrm>
            <a:off x="9751812" y="6384075"/>
            <a:ext cx="2109600" cy="4760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保密资料 版权所有</a:t>
            </a:r>
            <a:endParaRPr lang="en-US" altLang="zh-C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</a:t>
            </a:r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en-I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11533215" y="6448425"/>
            <a:ext cx="392561" cy="235744"/>
            <a:chOff x="11275158" y="6350000"/>
            <a:chExt cx="614484" cy="332300"/>
          </a:xfrm>
          <a:solidFill>
            <a:srgbClr val="BACC1B"/>
          </a:solidFill>
        </p:grpSpPr>
        <p:sp>
          <p:nvSpPr>
            <p:cNvPr id="9" name="流程图: 延期 8"/>
            <p:cNvSpPr/>
            <p:nvPr/>
          </p:nvSpPr>
          <p:spPr>
            <a:xfrm>
              <a:off x="11582400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流程图: 延期 9"/>
            <p:cNvSpPr/>
            <p:nvPr/>
          </p:nvSpPr>
          <p:spPr>
            <a:xfrm rot="10800000">
              <a:off x="11275158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灯片编号占位符 5"/>
          <p:cNvSpPr txBox="1"/>
          <p:nvPr userDrawn="1"/>
        </p:nvSpPr>
        <p:spPr>
          <a:xfrm>
            <a:off x="9117265" y="63814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4" name="标题占位符 1"/>
          <p:cNvSpPr>
            <a:spLocks noGrp="1"/>
          </p:cNvSpPr>
          <p:nvPr>
            <p:ph type="title" hasCustomPrompt="1"/>
          </p:nvPr>
        </p:nvSpPr>
        <p:spPr>
          <a:xfrm>
            <a:off x="601437" y="129539"/>
            <a:ext cx="10515600" cy="6942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3B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7080" y="207878"/>
            <a:ext cx="395999" cy="669046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278" tIns="45638" rIns="91278" bIns="45638" rtlCol="0" anchor="ctr"/>
          <a:lstStyle/>
          <a:p>
            <a:pPr algn="ctr" defTabSz="911860"/>
            <a:endParaRPr lang="zh-CN" altLang="en-US" sz="2305">
              <a:solidFill>
                <a:srgbClr val="4E639C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94147" y="200657"/>
            <a:ext cx="163285" cy="669046"/>
          </a:xfrm>
          <a:prstGeom prst="rect">
            <a:avLst/>
          </a:prstGeom>
          <a:solidFill>
            <a:srgbClr val="BAC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278" tIns="45638" rIns="91278" bIns="45638" rtlCol="0" anchor="ctr"/>
          <a:lstStyle/>
          <a:p>
            <a:pPr algn="ctr" defTabSz="911860"/>
            <a:endParaRPr lang="zh-CN" altLang="en-US" sz="2305">
              <a:solidFill>
                <a:srgbClr val="4E639C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 flipV="1">
            <a:off x="12059225" y="191133"/>
            <a:ext cx="181458" cy="611947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278" tIns="45638" rIns="91278" bIns="45638" rtlCol="0" anchor="ctr"/>
          <a:lstStyle/>
          <a:p>
            <a:pPr algn="ctr" defTabSz="911860"/>
            <a:endParaRPr lang="zh-CN" altLang="en-US" sz="2305">
              <a:solidFill>
                <a:srgbClr val="4E639C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5077" y="200658"/>
            <a:ext cx="1054565" cy="65228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6787979"/>
            <a:ext cx="12192000" cy="78260"/>
          </a:xfrm>
          <a:prstGeom prst="rect">
            <a:avLst/>
          </a:prstGeom>
          <a:solidFill>
            <a:srgbClr val="C3D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页脚占位符 4"/>
          <p:cNvSpPr txBox="1"/>
          <p:nvPr userDrawn="1"/>
        </p:nvSpPr>
        <p:spPr>
          <a:xfrm>
            <a:off x="9751812" y="6384075"/>
            <a:ext cx="2109600" cy="4760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保密资料 版权所有</a:t>
            </a:r>
            <a:endParaRPr lang="en-US" altLang="zh-C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</a:t>
            </a:r>
            <a:r>
              <a:rPr lang="zh-CN" altLang="en-US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>
                <a:solidFill>
                  <a:srgbClr val="BACC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en-IN" sz="900" dirty="0">
              <a:solidFill>
                <a:srgbClr val="BACC1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11533215" y="6448425"/>
            <a:ext cx="392561" cy="235744"/>
            <a:chOff x="11275158" y="6350000"/>
            <a:chExt cx="614484" cy="332300"/>
          </a:xfrm>
          <a:solidFill>
            <a:srgbClr val="BACC1B"/>
          </a:solidFill>
        </p:grpSpPr>
        <p:sp>
          <p:nvSpPr>
            <p:cNvPr id="13" name="流程图: 延期 12"/>
            <p:cNvSpPr/>
            <p:nvPr/>
          </p:nvSpPr>
          <p:spPr>
            <a:xfrm>
              <a:off x="11582400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延期 13"/>
            <p:cNvSpPr/>
            <p:nvPr/>
          </p:nvSpPr>
          <p:spPr>
            <a:xfrm rot="10800000">
              <a:off x="11275158" y="6350000"/>
              <a:ext cx="307242" cy="3323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17265" y="63814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8" name="标题占位符 1"/>
          <p:cNvSpPr>
            <a:spLocks noGrp="1"/>
          </p:cNvSpPr>
          <p:nvPr>
            <p:ph type="title" hasCustomPrompt="1"/>
          </p:nvPr>
        </p:nvSpPr>
        <p:spPr>
          <a:xfrm>
            <a:off x="740225" y="178523"/>
            <a:ext cx="10515600" cy="6942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200">
                <a:solidFill>
                  <a:srgbClr val="3B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5452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3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5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microsoft.com/office/2007/relationships/media" Target="file:///C:\Users\ljx\Desktop\1_Trim.mp4" TargetMode="External"/><Relationship Id="rId1" Type="http://schemas.openxmlformats.org/officeDocument/2006/relationships/video" Target="file:///C:\Users\ljx\Desktop\1_Trim.mp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0" y="2898027"/>
            <a:ext cx="12192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glow rad="101600">
                    <a:srgbClr val="BACC1B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图像/视频中</a:t>
            </a:r>
            <a:r>
              <a:rPr lang="zh-CN" altLang="en-US" sz="4800" dirty="0">
                <a:solidFill>
                  <a:schemeClr val="bg1"/>
                </a:solidFill>
                <a:effectLst>
                  <a:glow rad="101600">
                    <a:srgbClr val="BACC1B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车辆车轮等目标检测</a:t>
            </a:r>
            <a:endParaRPr lang="zh-CN" altLang="en-US" sz="4800" dirty="0">
              <a:solidFill>
                <a:schemeClr val="bg1"/>
              </a:solidFill>
              <a:effectLst>
                <a:glow rad="101600">
                  <a:srgbClr val="BACC1B">
                    <a:alpha val="40000"/>
                  </a:srgb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7"/>
          <p:cNvSpPr>
            <a:spLocks noEditPoints="1"/>
          </p:cNvSpPr>
          <p:nvPr/>
        </p:nvSpPr>
        <p:spPr bwMode="auto">
          <a:xfrm>
            <a:off x="4822825" y="4336874"/>
            <a:ext cx="155681" cy="154980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76" tIns="33688" rIns="67376" bIns="33688" numCol="1" anchor="t" anchorCtr="0" compatLnSpc="1"/>
          <a:lstStyle/>
          <a:p>
            <a:endParaRPr lang="zh-CN" altLang="en-US">
              <a:solidFill>
                <a:srgbClr val="3B3939"/>
              </a:solidFill>
            </a:endParaRPr>
          </a:p>
        </p:txBody>
      </p:sp>
      <p:sp>
        <p:nvSpPr>
          <p:cNvPr id="5" name="TextBox 12"/>
          <p:cNvSpPr txBox="1"/>
          <p:nvPr/>
        </p:nvSpPr>
        <p:spPr>
          <a:xfrm>
            <a:off x="4965806" y="4272983"/>
            <a:ext cx="953135" cy="251460"/>
          </a:xfrm>
          <a:prstGeom prst="rect">
            <a:avLst/>
          </a:prstGeom>
          <a:noFill/>
        </p:spPr>
        <p:txBody>
          <a:bodyPr wrap="none" lIns="67376" tIns="33688" rIns="67376" bIns="3368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l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MJ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Box 14"/>
          <p:cNvSpPr txBox="1"/>
          <p:nvPr/>
        </p:nvSpPr>
        <p:spPr>
          <a:xfrm>
            <a:off x="6552431" y="4280818"/>
            <a:ext cx="1246505" cy="251460"/>
          </a:xfrm>
          <a:prstGeom prst="rect">
            <a:avLst/>
          </a:prstGeom>
          <a:noFill/>
        </p:spPr>
        <p:txBody>
          <a:bodyPr wrap="none" lIns="67376" tIns="33688" rIns="67376" bIns="3368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队伍： 超级马速</a:t>
            </a:r>
            <a:endParaRPr 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362149" y="4079629"/>
            <a:ext cx="54677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407840" y="3935657"/>
            <a:ext cx="3376320" cy="282254"/>
          </a:xfrm>
          <a:prstGeom prst="roundRect">
            <a:avLst/>
          </a:prstGeom>
          <a:solidFill>
            <a:srgbClr val="BAC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9" tIns="44914" rIns="89829" bIns="44914" rtlCol="0" anchor="ctr"/>
          <a:lstStyle/>
          <a:p>
            <a:pPr algn="ctr" defTabSz="897890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纵目杯智能驾驶开发大赛决赛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Freeform 10"/>
          <p:cNvSpPr>
            <a:spLocks noEditPoints="1"/>
          </p:cNvSpPr>
          <p:nvPr/>
        </p:nvSpPr>
        <p:spPr bwMode="auto">
          <a:xfrm>
            <a:off x="6423930" y="4341304"/>
            <a:ext cx="161632" cy="160904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8" tIns="44929" rIns="89858" bIns="44929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3D107"/>
                </a:solidFill>
              </a:rPr>
              <a:t>BN  →   GN + WS</a:t>
            </a:r>
            <a:endParaRPr lang="en-US" altLang="en-US" sz="2400" b="1" dirty="0">
              <a:solidFill>
                <a:srgbClr val="C3D107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26745" y="2085975"/>
            <a:ext cx="561022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问题：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实验发现使用</a:t>
            </a:r>
            <a:r>
              <a:rPr lang="en-US" altLang="zh-CN" dirty="0">
                <a:sym typeface="+mn-ea"/>
              </a:rPr>
              <a:t>G</a:t>
            </a:r>
            <a:r>
              <a:rPr lang="en-US" altLang="zh-CN" dirty="0">
                <a:sym typeface="+mn-ea"/>
              </a:rPr>
              <a:t>N </a:t>
            </a:r>
            <a:r>
              <a:rPr lang="en-US" altLang="zh-CN" dirty="0">
                <a:sym typeface="+mn-ea"/>
              </a:rPr>
              <a:t>ResNet50</a:t>
            </a:r>
            <a:r>
              <a:rPr lang="zh-CN" altLang="en-US" dirty="0">
                <a:sym typeface="+mn-ea"/>
              </a:rPr>
              <a:t>结果好于</a:t>
            </a:r>
            <a:r>
              <a:rPr lang="en-US" altLang="zh-CN" dirty="0">
                <a:sym typeface="+mn-ea"/>
              </a:rPr>
              <a:t>ResNet101</a:t>
            </a:r>
            <a:endParaRPr lang="en-US" altLang="zh-CN" dirty="0">
              <a:sym typeface="+mn-ea"/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dirty="0">
                <a:sym typeface="+mn-ea"/>
              </a:rPr>
              <a:t>网络更加复杂时，</a:t>
            </a:r>
            <a:r>
              <a:rPr lang="en-US" altLang="zh-CN" dirty="0">
                <a:sym typeface="+mn-ea"/>
              </a:rPr>
              <a:t>GN</a:t>
            </a:r>
            <a:r>
              <a:rPr lang="zh-CN" altLang="en-US" dirty="0">
                <a:sym typeface="+mn-ea"/>
              </a:rPr>
              <a:t>很难提升效果，但是加上</a:t>
            </a:r>
            <a:r>
              <a:rPr lang="en-US" altLang="zh-CN" dirty="0">
                <a:sym typeface="+mn-ea"/>
              </a:rPr>
              <a:t>WS</a:t>
            </a:r>
            <a:r>
              <a:rPr lang="zh-CN" altLang="en-US" dirty="0">
                <a:sym typeface="+mn-ea"/>
              </a:rPr>
              <a:t>可以训练出更好的效果</a:t>
            </a:r>
            <a:endParaRPr lang="en-US" altLang="zh-CN" dirty="0">
              <a:sym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WS</a:t>
            </a:r>
            <a:r>
              <a:rPr lang="zh-CN" altLang="en-US" dirty="0"/>
              <a:t>可以进一步平滑曲线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改进：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对于小</a:t>
            </a:r>
            <a:r>
              <a:rPr lang="en-US" altLang="zh-CN" dirty="0">
                <a:sym typeface="+mn-ea"/>
              </a:rPr>
              <a:t>Batch Size </a:t>
            </a:r>
            <a:r>
              <a:rPr lang="zh-CN" altLang="en-US" dirty="0">
                <a:sym typeface="+mn-ea"/>
              </a:rPr>
              <a:t>任务，</a:t>
            </a:r>
            <a:r>
              <a:rPr lang="en-US" altLang="zh-CN" dirty="0">
                <a:sym typeface="+mn-ea"/>
              </a:rPr>
              <a:t>GN+WS &gt; BN</a:t>
            </a:r>
            <a:endParaRPr lang="en-US" altLang="zh-CN" dirty="0">
              <a:sym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使得训练更加稳定，不会因网络复杂度大幅度调参</a:t>
            </a: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paper</a:t>
            </a:r>
            <a:r>
              <a:rPr lang="zh-CN" altLang="en-US" dirty="0"/>
              <a:t>：Weight Standardization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68672" y="373576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              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8065" y="861695"/>
            <a:ext cx="5507990" cy="2874010"/>
          </a:xfrm>
          <a:prstGeom prst="rect">
            <a:avLst/>
          </a:prstGeom>
        </p:spPr>
      </p:pic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6704965" y="3843020"/>
          <a:ext cx="4101465" cy="2520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7155"/>
                <a:gridCol w="1367155"/>
                <a:gridCol w="1367155"/>
              </a:tblGrid>
              <a:tr h="6534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Backbone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ResNet 50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≈0.521</a:t>
                      </a:r>
                      <a:endParaRPr lang="zh-CN" alt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GN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dirty="0">
                          <a:sym typeface="+mn-ea"/>
                        </a:rPr>
                        <a:t>ResNet 50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560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ResNet 101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≈0.5</a:t>
                      </a:r>
                      <a:r>
                        <a:rPr lang="en-US" dirty="0"/>
                        <a:t>31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GN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dirty="0">
                          <a:sym typeface="+mn-ea"/>
                        </a:rPr>
                        <a:t>ResNet 101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542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GN+WS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dirty="0">
                          <a:sym typeface="+mn-ea"/>
                        </a:rPr>
                        <a:t>ResNet 101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≈0.</a:t>
                      </a:r>
                      <a:r>
                        <a:rPr lang="en-US" sz="1800" dirty="0">
                          <a:sym typeface="+mn-ea"/>
                        </a:rPr>
                        <a:t>593</a:t>
                      </a:r>
                      <a:endParaRPr lang="en-US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5929" y="1322614"/>
            <a:ext cx="78594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3D107"/>
                </a:solidFill>
              </a:rPr>
              <a:t>Random sample →  OHEM</a:t>
            </a:r>
            <a:r>
              <a:rPr lang="zh-CN" altLang="en-US" sz="2400" dirty="0">
                <a:solidFill>
                  <a:srgbClr val="C3D107"/>
                </a:solidFill>
              </a:rPr>
              <a:t>（在线难例挖掘）</a:t>
            </a:r>
            <a:endParaRPr lang="zh-CN" altLang="en-US" sz="2400" dirty="0">
              <a:solidFill>
                <a:srgbClr val="C3D107"/>
              </a:solidFill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1062990" y="4513580"/>
            <a:ext cx="95370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-285750">
              <a:buFont typeface="Arial" panose="020B0604020202020204" pitchFamily="34" charset="0"/>
              <a:buChar char="•"/>
            </a:pPr>
            <a:endParaRPr lang="en-US" altLang="zh-CN" dirty="0">
              <a:sym typeface="+mn-ea"/>
            </a:endParaRPr>
          </a:p>
          <a:p>
            <a:pPr marL="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OHEM : </a:t>
            </a:r>
            <a:r>
              <a:rPr lang="zh-CN" altLang="en-US" dirty="0">
                <a:sym typeface="+mn-ea"/>
              </a:rPr>
              <a:t>每次都选取造成损失最大的样本对网络进行训练</a:t>
            </a:r>
            <a:endParaRPr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较难样本对于网络训练效果更好</a:t>
            </a:r>
            <a:endParaRPr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可以取消正负样比</a:t>
            </a:r>
            <a:r>
              <a:rPr lang="en-US" altLang="zh-CN" dirty="0">
                <a:sym typeface="+mn-ea"/>
              </a:rPr>
              <a:t>1:3</a:t>
            </a:r>
            <a:r>
              <a:rPr lang="zh-CN" altLang="en-US" dirty="0">
                <a:sym typeface="+mn-ea"/>
              </a:rPr>
              <a:t>样本设定</a:t>
            </a:r>
            <a:endParaRPr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先对所有</a:t>
            </a:r>
            <a:r>
              <a:rPr lang="en-US" altLang="zh-CN" dirty="0"/>
              <a:t>ROI</a:t>
            </a:r>
            <a:r>
              <a:rPr lang="zh-CN" altLang="en-US" dirty="0"/>
              <a:t>计算</a:t>
            </a:r>
            <a:r>
              <a:rPr lang="en-US" altLang="zh-CN" dirty="0"/>
              <a:t>loss</a:t>
            </a:r>
            <a:r>
              <a:rPr lang="zh-CN" altLang="en-US" dirty="0"/>
              <a:t>，根据</a:t>
            </a:r>
            <a:r>
              <a:rPr lang="en-US" altLang="zh-CN" dirty="0"/>
              <a:t>loss</a:t>
            </a:r>
            <a:r>
              <a:rPr lang="zh-CN" altLang="en-US" dirty="0"/>
              <a:t>排序，选择</a:t>
            </a:r>
            <a:r>
              <a:rPr lang="en-US" altLang="zh-CN" dirty="0"/>
              <a:t>loss</a:t>
            </a:r>
            <a:r>
              <a:rPr lang="zh-CN" altLang="en-US" dirty="0"/>
              <a:t>最大的样本</a:t>
            </a:r>
            <a:r>
              <a:rPr lang="en-US" altLang="zh-CN" dirty="0"/>
              <a:t>k</a:t>
            </a:r>
            <a:r>
              <a:rPr lang="zh-CN" altLang="en-US" dirty="0"/>
              <a:t>个进行正向和反向传播。</a:t>
            </a:r>
            <a:endParaRPr lang="zh-CN" altLang="en-US" dirty="0"/>
          </a:p>
          <a:p>
            <a:pPr lvl="2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3795" y="1916430"/>
            <a:ext cx="6249035" cy="2748280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8611160" y="2228921"/>
          <a:ext cx="7095864" cy="3495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644"/>
                <a:gridCol w="1182644"/>
              </a:tblGrid>
              <a:tr h="5689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OHEM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No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≈0.671</a:t>
                      </a:r>
                      <a:endParaRPr lang="zh-CN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Yes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≈0.6</a:t>
                      </a:r>
                      <a:r>
                        <a:rPr lang="en-US" dirty="0"/>
                        <a:t>79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9125" y="1322705"/>
            <a:ext cx="9698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ym typeface="+mn-ea"/>
              </a:rPr>
              <a:t>bbox head  + </a:t>
            </a:r>
            <a:r>
              <a:rPr lang="en-US" sz="2400" b="1" dirty="0">
                <a:solidFill>
                  <a:srgbClr val="C3D107"/>
                </a:solidFill>
              </a:rPr>
              <a:t>Dilated/Atrous Convolution </a:t>
            </a:r>
            <a:r>
              <a:rPr lang="en-US" altLang="zh-CN" sz="2400" dirty="0"/>
              <a:t>→ C</a:t>
            </a:r>
            <a:r>
              <a:rPr lang="en-US" altLang="zh-CN" sz="2400" dirty="0">
                <a:sym typeface="+mn-ea"/>
              </a:rPr>
              <a:t>bbox head</a:t>
            </a:r>
            <a:r>
              <a:rPr lang="en-US" sz="2400" b="1" dirty="0">
                <a:solidFill>
                  <a:srgbClr val="C3D107"/>
                </a:solidFill>
              </a:rPr>
              <a:t> </a:t>
            </a:r>
            <a:endParaRPr lang="en-US" sz="2400" b="1" dirty="0">
              <a:solidFill>
                <a:srgbClr val="C3D107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47190" y="4602480"/>
            <a:ext cx="953008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bbox head + </a:t>
            </a:r>
            <a:r>
              <a:rPr lang="en-US" altLang="zh-CN" sz="2000" dirty="0">
                <a:sym typeface="+mn-ea"/>
              </a:rPr>
              <a:t>Dilated/Atrous Convolution</a:t>
            </a:r>
            <a:endParaRPr lang="zh-CN" altLang="en-US" sz="2000" dirty="0">
              <a:sym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Both large feature map &amp; receptive field </a:t>
            </a:r>
            <a:endParaRPr lang="zh-CN" altLang="en-US" dirty="0">
              <a:sym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 能提取到更多的特征信息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 提升模型的精度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lvl="1" indent="0">
              <a:buFont typeface="Arial" panose="020B0604020202020204" pitchFamily="34" charset="0"/>
              <a:buNone/>
            </a:pPr>
            <a:endParaRPr lang="en-US" altLang="zh-C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9610" y="1733550"/>
            <a:ext cx="6819900" cy="2819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96645" y="6457315"/>
            <a:ext cx="69596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paper</a:t>
            </a:r>
            <a:r>
              <a:rPr lang="zh-CN" altLang="en-US"/>
              <a:t>：Rethinking Atrous Convolution for Semantic Image Segmentation</a:t>
            </a:r>
            <a:endParaRPr lang="zh-CN" alt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6589320" y="4553021"/>
          <a:ext cx="2365375" cy="1343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644"/>
                <a:gridCol w="1182644"/>
              </a:tblGrid>
              <a:tr h="6115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conv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No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≈0.63</a:t>
                      </a:r>
                      <a:endParaRPr lang="zh-CN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Dilated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≈0.6</a:t>
                      </a:r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67055" y="2355215"/>
            <a:ext cx="943292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Deformable Convolution &amp; Deformable RoI Pooling</a:t>
            </a:r>
            <a:endParaRPr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dirty="0"/>
              <a:t>本质的解决思路就是，让传统的Convolution和RoI Pooling操作能够 “ 自动形变 ” 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indent="0">
              <a:buNone/>
            </a:pPr>
            <a:endParaRPr lang="zh-CN" altLang="en-US" dirty="0"/>
          </a:p>
          <a:p>
            <a:pPr indent="0">
              <a:buNone/>
            </a:pP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75657" y="401897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              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C3D107"/>
                </a:solidFill>
              </a:rPr>
              <a:t>DCN	</a:t>
            </a:r>
            <a:endParaRPr lang="en-US" altLang="zh-CN" sz="2400" b="1" dirty="0">
              <a:solidFill>
                <a:srgbClr val="C3D107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8070" y="3470910"/>
            <a:ext cx="3400425" cy="2044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385" y="3328670"/>
            <a:ext cx="5044440" cy="26904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520" y="1067435"/>
            <a:ext cx="437388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6920" y="6507480"/>
            <a:ext cx="64770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 </a:t>
            </a:r>
            <a:r>
              <a:rPr lang="en-US" altLang="zh-CN"/>
              <a:t>paper</a:t>
            </a:r>
            <a:r>
              <a:rPr lang="zh-CN" altLang="en-US"/>
              <a:t>：</a:t>
            </a:r>
            <a:r>
              <a:rPr lang="zh-CN" altLang="en-US"/>
              <a:t>Deformable ConvNets v2: More Deformable, Better Results</a:t>
            </a:r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8136815" y="869386"/>
          <a:ext cx="7095864" cy="3495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644"/>
                <a:gridCol w="1182644"/>
              </a:tblGrid>
              <a:tr h="5689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DCN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No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609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Yes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≈0.6</a:t>
                      </a:r>
                      <a:r>
                        <a:rPr lang="en-US" dirty="0"/>
                        <a:t>21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10540" y="1753870"/>
            <a:ext cx="670433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检测任务中的目标存在较大的尺度变化（large scale variation）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图像分辨率对结果的影响</a:t>
            </a: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多尺度训练（</a:t>
            </a:r>
            <a:r>
              <a:rPr lang="en-US" altLang="zh-CN" dirty="0"/>
              <a:t>ms-training</a:t>
            </a:r>
            <a:r>
              <a:rPr lang="zh-CN" altLang="en-US" dirty="0"/>
              <a:t>）</a:t>
            </a:r>
            <a:endParaRPr lang="zh-CN" altLang="en-US" dirty="0"/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先定义尺寸区间 </a:t>
            </a:r>
            <a:r>
              <a:rPr lang="zh-CN" altLang="en-US" dirty="0">
                <a:sym typeface="+mn-ea"/>
              </a:rPr>
              <a:t>img_scale=[(1333, 400), (1333, 800)],</a:t>
            </a:r>
            <a:endParaRPr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训练时每个</a:t>
            </a:r>
            <a:r>
              <a:rPr lang="en-US" altLang="zh-CN" dirty="0">
                <a:sym typeface="+mn-ea"/>
              </a:rPr>
              <a:t>epoch </a:t>
            </a:r>
            <a:r>
              <a:rPr lang="zh-CN" altLang="en-US" dirty="0">
                <a:sym typeface="+mn-ea"/>
              </a:rPr>
              <a:t>随机选择一个尺寸，把训练图</a:t>
            </a:r>
            <a:r>
              <a:rPr lang="en-US" altLang="zh-CN" dirty="0">
                <a:sym typeface="+mn-ea"/>
              </a:rPr>
              <a:t>scale</a:t>
            </a:r>
            <a:r>
              <a:rPr lang="zh-CN" altLang="en-US" dirty="0">
                <a:sym typeface="+mn-ea"/>
              </a:rPr>
              <a:t>到这个尺寸进行训练</a:t>
            </a:r>
            <a:endParaRPr lang="zh-CN" altLang="en-US" dirty="0">
              <a:sym typeface="+mn-ea"/>
            </a:endParaRPr>
          </a:p>
          <a:p>
            <a:pPr marL="0" lvl="1" indent="-285750">
              <a:buFont typeface="Arial" panose="020B0604020202020204" pitchFamily="34" charset="0"/>
              <a:buChar char="•"/>
            </a:pPr>
            <a:endParaRPr lang="zh-CN" altLang="en-US" dirty="0">
              <a:sym typeface="+mn-ea"/>
            </a:endParaRPr>
          </a:p>
          <a:p>
            <a:pPr marL="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优势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高分辨率图训练能获得更好的效果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训练出来的模型鲁棒性强，</a:t>
            </a:r>
            <a:r>
              <a:rPr lang="zh-CN" dirty="0">
                <a:sym typeface="+mn-ea"/>
              </a:rPr>
              <a:t>可以满足本任务</a:t>
            </a:r>
            <a:r>
              <a:rPr dirty="0">
                <a:sym typeface="+mn-ea"/>
              </a:rPr>
              <a:t>接受任意大小的图片作为输入</a:t>
            </a:r>
            <a:r>
              <a:rPr lang="zh-CN" dirty="0">
                <a:sym typeface="+mn-ea"/>
              </a:rPr>
              <a:t>的需求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indent="0">
              <a:buNone/>
            </a:pP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C3D107"/>
                </a:solidFill>
              </a:rPr>
              <a:t>single scale</a:t>
            </a:r>
            <a:r>
              <a:rPr lang="en-US" sz="2400" b="1" dirty="0">
                <a:solidFill>
                  <a:srgbClr val="C3D107"/>
                </a:solidFill>
              </a:rPr>
              <a:t>  →   </a:t>
            </a:r>
            <a:r>
              <a:rPr lang="en-US" altLang="zh-CN" sz="2400" b="1" dirty="0">
                <a:solidFill>
                  <a:srgbClr val="C3D107"/>
                </a:solidFill>
                <a:sym typeface="+mn-ea"/>
              </a:rPr>
              <a:t>multi scale </a:t>
            </a:r>
            <a:endParaRPr lang="en-US" altLang="zh-CN" sz="2400" b="1" dirty="0">
              <a:solidFill>
                <a:srgbClr val="C3D107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7090" y="386715"/>
            <a:ext cx="2977515" cy="1790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970" y="3608070"/>
            <a:ext cx="3891280" cy="19939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970" y="1258570"/>
            <a:ext cx="3891280" cy="18903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08660" y="2065020"/>
            <a:ext cx="1098740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用ms-train导致行人等小物体重框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多尺度测试（</a:t>
            </a:r>
            <a:r>
              <a:rPr lang="en-US" altLang="zh-CN" dirty="0"/>
              <a:t> ms-testing</a:t>
            </a:r>
            <a:r>
              <a:rPr lang="zh-CN" altLang="en-US" dirty="0"/>
              <a:t>）</a:t>
            </a:r>
            <a:endParaRPr lang="zh-CN" altLang="en-US" dirty="0"/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尺寸 </a:t>
            </a:r>
            <a:r>
              <a:rPr lang="zh-CN" altLang="en-US" dirty="0">
                <a:sym typeface="+mn-ea"/>
              </a:rPr>
              <a:t>img_scale=[(1333, 400), (1333, 800)],</a:t>
            </a:r>
            <a:endParaRPr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测试时生成</a:t>
            </a: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个不同尺寸的</a:t>
            </a:r>
            <a:r>
              <a:rPr lang="en-US" altLang="zh-CN" dirty="0">
                <a:sym typeface="+mn-ea"/>
              </a:rPr>
              <a:t>feature map</a:t>
            </a:r>
            <a:r>
              <a:rPr lang="zh-CN" altLang="en-US" dirty="0">
                <a:sym typeface="+mn-ea"/>
              </a:rPr>
              <a:t>，对每个</a:t>
            </a:r>
            <a:r>
              <a:rPr lang="en-US" altLang="zh-CN" dirty="0">
                <a:sym typeface="+mn-ea"/>
              </a:rPr>
              <a:t>region proposal</a:t>
            </a:r>
            <a:r>
              <a:rPr lang="zh-CN" altLang="en-US" dirty="0">
                <a:sym typeface="+mn-ea"/>
              </a:rPr>
              <a:t>，在不同的</a:t>
            </a:r>
            <a:r>
              <a:rPr lang="en-US" altLang="zh-CN" dirty="0">
                <a:sym typeface="+mn-ea"/>
              </a:rPr>
              <a:t>feature map </a:t>
            </a:r>
            <a:r>
              <a:rPr lang="zh-CN" altLang="en-US" dirty="0">
                <a:sym typeface="+mn-ea"/>
              </a:rPr>
              <a:t>上也有不同的尺寸，我们选择最接近检测</a:t>
            </a:r>
            <a:r>
              <a:rPr lang="en-US" altLang="zh-CN" dirty="0">
                <a:sym typeface="+mn-ea"/>
              </a:rPr>
              <a:t>head</a:t>
            </a:r>
            <a:r>
              <a:rPr lang="zh-CN" altLang="en-US" dirty="0">
                <a:sym typeface="+mn-ea"/>
              </a:rPr>
              <a:t>的输入尺寸的</a:t>
            </a:r>
            <a:r>
              <a:rPr lang="en-US" altLang="zh-CN" dirty="0">
                <a:sym typeface="+mn-ea"/>
              </a:rPr>
              <a:t>region proposal</a:t>
            </a:r>
            <a:r>
              <a:rPr lang="zh-CN" altLang="en-US" dirty="0">
                <a:sym typeface="+mn-ea"/>
              </a:rPr>
              <a:t>作后续输入</a:t>
            </a:r>
            <a:endParaRPr lang="zh-CN" altLang="en-US" dirty="0">
              <a:sym typeface="+mn-ea"/>
            </a:endParaRPr>
          </a:p>
          <a:p>
            <a:pPr marL="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优势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>
                <a:sym typeface="+mn-ea"/>
              </a:rPr>
              <a:t>提高小物体精度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未来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SNIPER</a:t>
            </a:r>
            <a:r>
              <a:rPr lang="zh-CN" altLang="en-US" dirty="0"/>
              <a:t>：高效的多尺度训练方法，选择性的处理标注对象周围的上下文区域，把图片</a:t>
            </a:r>
            <a:r>
              <a:rPr lang="en-US" altLang="zh-CN" dirty="0"/>
              <a:t>crop</a:t>
            </a:r>
            <a:r>
              <a:rPr lang="zh-CN" altLang="en-US" dirty="0"/>
              <a:t>成块</a:t>
            </a:r>
            <a:r>
              <a:rPr lang="zh-CN" altLang="en-US" dirty="0"/>
              <a:t>，选择更重要的训练区域，可以加快多尺度训练以及加大</a:t>
            </a:r>
            <a:r>
              <a:rPr lang="en-US" altLang="zh-CN" dirty="0"/>
              <a:t>batch size</a:t>
            </a:r>
            <a:r>
              <a:rPr lang="zh-CN" altLang="en-US" dirty="0"/>
              <a:t>。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paper:  SNIP An Analysis of Scale Invariance in Object Detection &amp; SNIPER: Efficient Multi-Scale Training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C3D107"/>
                </a:solidFill>
              </a:rPr>
              <a:t>single scale</a:t>
            </a:r>
            <a:r>
              <a:rPr lang="en-US" sz="2400" b="1" dirty="0">
                <a:solidFill>
                  <a:srgbClr val="C3D107"/>
                </a:solidFill>
              </a:rPr>
              <a:t>  →   </a:t>
            </a:r>
            <a:r>
              <a:rPr lang="en-US" altLang="zh-CN" sz="2400" b="1" dirty="0">
                <a:solidFill>
                  <a:srgbClr val="C3D107"/>
                </a:solidFill>
                <a:sym typeface="+mn-ea"/>
              </a:rPr>
              <a:t>multi scale</a:t>
            </a:r>
            <a:r>
              <a:rPr lang="en-US" altLang="zh-CN" sz="2400" b="1" dirty="0">
                <a:solidFill>
                  <a:srgbClr val="C3D107"/>
                </a:solidFill>
              </a:rPr>
              <a:t>	</a:t>
            </a:r>
            <a:endParaRPr lang="en-US" altLang="zh-CN" sz="2400" b="1" dirty="0">
              <a:solidFill>
                <a:srgbClr val="C3D107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08660" y="2065020"/>
            <a:ext cx="1098740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行人等类别样本少，</a:t>
            </a:r>
            <a:r>
              <a:rPr lang="en-US" altLang="zh-CN" dirty="0"/>
              <a:t>AP</a:t>
            </a:r>
            <a:r>
              <a:rPr lang="zh-CN" altLang="en-US" dirty="0"/>
              <a:t>有待提高</a:t>
            </a:r>
            <a:endParaRPr lang="zh-CN" dirty="0"/>
          </a:p>
          <a:p>
            <a:pPr lvl="1" indent="0">
              <a:buFont typeface="Arial" panose="020B0604020202020204" pitchFamily="34" charset="0"/>
              <a:buNone/>
            </a:pPr>
            <a:endParaRPr lang="zh-CN" dirty="0"/>
          </a:p>
          <a:p>
            <a:pPr marL="0" lvl="1" indent="-285750">
              <a:buFont typeface="Arial" panose="020B0604020202020204" pitchFamily="34" charset="0"/>
              <a:buChar char="•"/>
            </a:pPr>
            <a:r>
              <a:rPr lang="zh-CN" dirty="0"/>
              <a:t>借鉴了了</a:t>
            </a:r>
            <a:r>
              <a:rPr lang="en-US" altLang="zh-CN" dirty="0"/>
              <a:t>mixup</a:t>
            </a:r>
            <a:r>
              <a:rPr lang="zh-CN" altLang="en-US" dirty="0"/>
              <a:t>的思路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以行人为例，</a:t>
            </a:r>
            <a:r>
              <a:rPr lang="en-US" altLang="zh-CN" dirty="0">
                <a:sym typeface="+mn-ea"/>
              </a:rPr>
              <a:t>crop </a:t>
            </a:r>
            <a:r>
              <a:rPr lang="zh-CN" altLang="en-US" dirty="0">
                <a:sym typeface="+mn-ea"/>
              </a:rPr>
              <a:t>行人图（</a:t>
            </a:r>
            <a:r>
              <a:rPr lang="en-US" altLang="zh-CN" dirty="0">
                <a:sym typeface="+mn-ea"/>
              </a:rPr>
              <a:t>size=</a:t>
            </a:r>
            <a:r>
              <a:rPr lang="zh-CN" altLang="en-US" dirty="0">
                <a:sym typeface="+mn-ea"/>
              </a:rPr>
              <a:t>原图</a:t>
            </a:r>
            <a:r>
              <a:rPr lang="en-US" altLang="zh-CN" dirty="0">
                <a:sym typeface="+mn-ea"/>
              </a:rPr>
              <a:t>/2 or/4)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未来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实现完全版的</a:t>
            </a:r>
            <a:r>
              <a:rPr lang="en-US" altLang="zh-CN" dirty="0"/>
              <a:t>mixup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尝试填鸭式方法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C3D107"/>
                </a:solidFill>
              </a:rPr>
              <a:t>mixup	</a:t>
            </a:r>
            <a:endParaRPr lang="en-US" altLang="zh-CN" sz="2400" b="1" dirty="0">
              <a:solidFill>
                <a:srgbClr val="C3D107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2980" y="30480"/>
            <a:ext cx="4076700" cy="2034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780" y="2448560"/>
            <a:ext cx="2801620" cy="3271520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4197910" y="3966281"/>
          <a:ext cx="397256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835"/>
                <a:gridCol w="1716405"/>
                <a:gridCol w="129008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crop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person 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mAP</a:t>
                      </a:r>
                      <a:endParaRPr lang="en-US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No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0.</a:t>
                      </a:r>
                      <a:r>
                        <a:rPr lang="en-US" dirty="0"/>
                        <a:t>054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0.495</a:t>
                      </a:r>
                      <a:endParaRPr lang="en-US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Yes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0.173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0.524</a:t>
                      </a:r>
                      <a:endParaRPr lang="en-US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Cascade R-CNN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6392" y="1094652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73355" y="2240351"/>
          <a:ext cx="7095864" cy="3495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966"/>
                <a:gridCol w="1773966"/>
                <a:gridCol w="1773966"/>
              </a:tblGrid>
              <a:tr h="568960">
                <a:tc>
                  <a:txBody>
                    <a:bodyPr/>
                    <a:lstStyle/>
                    <a:p>
                      <a:r>
                        <a:rPr lang="en-US" altLang="zh-CN" dirty="0"/>
                        <a:t>Class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Basic AP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Improved AP</a:t>
                      </a:r>
                      <a:endParaRPr lang="zh-CN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CN" dirty="0"/>
                        <a:t>car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0.973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person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0.566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truck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0.947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bus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0.936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rider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0.902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rear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0.941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dirty="0"/>
                        <a:t>front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0.866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0.947</a:t>
                      </a:r>
                      <a:endParaRPr lang="en-US" altLang="zh-CN" dirty="0"/>
                    </a:p>
                  </a:txBody>
                  <a:tcPr/>
                </a:tc>
              </a:tr>
              <a:tr h="325205">
                <a:tc>
                  <a:txBody>
                    <a:bodyPr/>
                    <a:lstStyle/>
                    <a:p>
                      <a:r>
                        <a:rPr lang="en-US" altLang="zh-CN" b="1" dirty="0" err="1"/>
                        <a:t>mAP</a:t>
                      </a:r>
                      <a:endParaRPr lang="en-US" altLang="zh-CN" b="1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/>
                        <a:t>0.520</a:t>
                      </a:r>
                      <a:endParaRPr lang="en-US" altLang="zh-C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/>
                        <a:t>0.887</a:t>
                      </a:r>
                      <a:endParaRPr lang="en-US" altLang="zh-CN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6943090" y="1969770"/>
            <a:ext cx="434149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Backbone</a:t>
            </a:r>
            <a:r>
              <a:rPr kumimoji="1" lang="zh-CN" altLang="en-US" sz="2000" dirty="0"/>
              <a:t>：</a:t>
            </a:r>
            <a:r>
              <a:rPr kumimoji="1" lang="en-US" altLang="zh-CN" sz="2000" dirty="0"/>
              <a:t> res101 + FPN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GN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OHEM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Stage 1~2</a:t>
            </a:r>
            <a:endParaRPr kumimoji="1" lang="en-US" altLang="zh-CN" sz="2000" dirty="0"/>
          </a:p>
          <a:p>
            <a:pPr marL="457200" indent="-4572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ym typeface="+mn-ea"/>
              </a:rPr>
              <a:t>bbox head  + </a:t>
            </a:r>
            <a:r>
              <a:rPr lang="en-US" altLang="zh-CN" sz="2000" dirty="0">
                <a:sym typeface="+mn-ea"/>
              </a:rPr>
              <a:t>Dilated/Atrous Convolution → C</a:t>
            </a:r>
            <a:r>
              <a:rPr lang="en-US" altLang="zh-CN" sz="2000" dirty="0">
                <a:sym typeface="+mn-ea"/>
              </a:rPr>
              <a:t>bbox head</a:t>
            </a:r>
            <a:r>
              <a:rPr lang="en-US" altLang="zh-CN" sz="2000" dirty="0">
                <a:sym typeface="+mn-ea"/>
              </a:rPr>
              <a:t> 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Anchor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softnms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ms training / ms testing</a:t>
            </a:r>
            <a:endParaRPr kumimoji="1"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ym typeface="+mn-ea"/>
              </a:rPr>
              <a:t>data augumentation</a:t>
            </a:r>
            <a:endParaRPr kumimoji="1"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0" y="2898027"/>
            <a:ext cx="12192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sz="4800" dirty="0">
              <a:solidFill>
                <a:srgbClr val="5957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362149" y="4079629"/>
            <a:ext cx="54677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407840" y="3935657"/>
            <a:ext cx="3376320" cy="282254"/>
          </a:xfrm>
          <a:prstGeom prst="roundRect">
            <a:avLst/>
          </a:prstGeom>
          <a:solidFill>
            <a:srgbClr val="BAC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9" tIns="44914" rIns="89829" bIns="44914" rtlCol="0" anchor="ctr"/>
          <a:lstStyle/>
          <a:p>
            <a:pPr algn="ctr" defTabSz="897890"/>
            <a:r>
              <a:rPr lang="zh-CN" altLang="en-US" dirty="0">
                <a:sym typeface="+mn-ea"/>
              </a:rPr>
              <a:t>图像中车辆、车轮等目标检测</a:t>
            </a:r>
            <a:endParaRPr 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6892" y="990512"/>
            <a:ext cx="10515600" cy="4351338"/>
          </a:xfrm>
        </p:spPr>
        <p:txBody>
          <a:bodyPr/>
          <a:lstStyle/>
          <a:p>
            <a:r>
              <a:rPr lang="zh-CN" altLang="en-US" dirty="0"/>
              <a:t>任务4：图像/视频中车辆、车轮等目标检测</a:t>
            </a:r>
            <a:endParaRPr lang="zh-CN" altLang="en-US" dirty="0"/>
          </a:p>
          <a:p>
            <a:pPr lvl="1"/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117265" y="6381491"/>
            <a:ext cx="2743200" cy="365125"/>
          </a:xfrm>
        </p:spPr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6" name="表格 5"/>
          <p:cNvGraphicFramePr/>
          <p:nvPr/>
        </p:nvGraphicFramePr>
        <p:xfrm>
          <a:off x="9222740" y="1584325"/>
          <a:ext cx="2637790" cy="4244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010"/>
                <a:gridCol w="1541780"/>
              </a:tblGrid>
              <a:tr h="3987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item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Details</a:t>
                      </a:r>
                      <a:endParaRPr lang="en-US" altLang="zh-CN"/>
                    </a:p>
                  </a:txBody>
                  <a:tcPr/>
                </a:tc>
              </a:tr>
              <a:tr h="6705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Image Scale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1280 x 720</a:t>
                      </a:r>
                      <a:endParaRPr lang="zh-CN" altLang="en-US"/>
                    </a:p>
                  </a:txBody>
                  <a:tcPr/>
                </a:tc>
              </a:tr>
              <a:tr h="3987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Train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6894 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Test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3299 </a:t>
                      </a:r>
                      <a:endParaRPr lang="zh-CN" altLang="en-US"/>
                    </a:p>
                  </a:txBody>
                  <a:tcPr/>
                </a:tc>
              </a:tr>
              <a:tr h="23933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Category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1：car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2：person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3：truck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4：bus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5：rider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6：rear 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7：front 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3_Tri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9125" y="1584325"/>
            <a:ext cx="8214360" cy="47974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Cascade R-CNN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Cascade R-CNN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3310" y="2130405"/>
            <a:ext cx="2290560" cy="23824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719" y="896313"/>
            <a:ext cx="5990706" cy="355395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2257" y="4932381"/>
            <a:ext cx="840492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训练时</a:t>
            </a:r>
            <a:r>
              <a:rPr lang="en-US" altLang="zh-CN" dirty="0" err="1"/>
              <a:t>iou</a:t>
            </a:r>
            <a:r>
              <a:rPr lang="zh-CN" altLang="en-US" dirty="0"/>
              <a:t>阈值过高容易样本过少过拟合，过低又不精确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基于</a:t>
            </a:r>
            <a:r>
              <a:rPr lang="en-US" altLang="zh-CN" dirty="0"/>
              <a:t>Faster R-CNN</a:t>
            </a:r>
            <a:r>
              <a:rPr lang="zh-CN" altLang="en-US" dirty="0"/>
              <a:t>，为了使</a:t>
            </a:r>
            <a:r>
              <a:rPr lang="en-US" altLang="zh-CN" dirty="0" err="1"/>
              <a:t>bbox</a:t>
            </a:r>
            <a:r>
              <a:rPr lang="zh-CN" altLang="en-US" dirty="0"/>
              <a:t>更精确使用了</a:t>
            </a:r>
            <a:r>
              <a:rPr lang="en-US" altLang="zh-CN" dirty="0"/>
              <a:t>stage-by-stage</a:t>
            </a:r>
            <a:r>
              <a:rPr lang="zh-CN" altLang="en-US" dirty="0"/>
              <a:t>训练，训练时级联几个用不同</a:t>
            </a:r>
            <a:r>
              <a:rPr lang="en-US" altLang="zh-CN" dirty="0"/>
              <a:t>IOU</a:t>
            </a:r>
            <a:r>
              <a:rPr lang="zh-CN" altLang="en-US" dirty="0"/>
              <a:t>阈值训练的检测网络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FPN(Backbone)+1</a:t>
            </a:r>
            <a:r>
              <a:rPr lang="zh-CN" altLang="en-US" dirty="0"/>
              <a:t>个</a:t>
            </a:r>
            <a:r>
              <a:rPr lang="en-US" altLang="zh-CN" dirty="0" err="1"/>
              <a:t>SingleRoIExtractor</a:t>
            </a:r>
            <a:r>
              <a:rPr lang="en-US" altLang="zh-CN" dirty="0"/>
              <a:t>(RPN)+3</a:t>
            </a:r>
            <a:r>
              <a:rPr lang="zh-CN" altLang="en-US" dirty="0"/>
              <a:t>个</a:t>
            </a:r>
            <a:r>
              <a:rPr lang="en-US" altLang="zh-CN" dirty="0" err="1"/>
              <a:t>bbox</a:t>
            </a:r>
            <a:r>
              <a:rPr lang="en-US" altLang="zh-CN" dirty="0"/>
              <a:t> head</a:t>
            </a:r>
            <a:r>
              <a:rPr lang="zh-CN" altLang="en-US" dirty="0"/>
              <a:t>检测器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285667" y="4546265"/>
            <a:ext cx="1071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Figure 1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436095" y="4450270"/>
            <a:ext cx="1071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Figure 2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905510" y="6438265"/>
            <a:ext cx="63385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Paper : </a:t>
            </a:r>
            <a:r>
              <a:rPr lang="zh-CN" altLang="en-US"/>
              <a:t>Cascade R-CNN: Delving into High Quality Object Detection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Cascade R-CNN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1_Trim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32840" y="883285"/>
            <a:ext cx="9810115" cy="5498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DD6E64-3B91-49EA-89C9-1C06201DCBE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0" y="2898027"/>
            <a:ext cx="12192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创新与改进</a:t>
            </a:r>
            <a:endParaRPr lang="zh-CN" altLang="en-US" sz="4800" dirty="0">
              <a:solidFill>
                <a:srgbClr val="5957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362149" y="4079629"/>
            <a:ext cx="54677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407840" y="3935657"/>
            <a:ext cx="3376320" cy="282254"/>
          </a:xfrm>
          <a:prstGeom prst="roundRect">
            <a:avLst/>
          </a:prstGeom>
          <a:solidFill>
            <a:srgbClr val="BAC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9" tIns="44914" rIns="89829" bIns="44914" rtlCol="0" anchor="ctr"/>
          <a:lstStyle/>
          <a:p>
            <a:pPr algn="ctr" defTabSz="897890"/>
            <a:r>
              <a:rPr lang="zh-CN" altLang="en-US" dirty="0">
                <a:sym typeface="+mn-ea"/>
              </a:rPr>
              <a:t>问题驱动创新</a:t>
            </a:r>
            <a:endParaRPr 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5929" y="968919"/>
            <a:ext cx="78594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C3D107"/>
                </a:solidFill>
              </a:rPr>
              <a:t>change  train / test stage</a:t>
            </a:r>
            <a:endParaRPr lang="zh-CN" altLang="en-US" sz="2400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400" dirty="0"/>
              <a:t>	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246" y="1571081"/>
            <a:ext cx="5830279" cy="2328182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701246" y="3898990"/>
            <a:ext cx="785948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dirty="0"/>
              <a:t>问题：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</a:t>
            </a:r>
            <a:r>
              <a:rPr lang="en-US" altLang="zh-CN" dirty="0"/>
              <a:t>train</a:t>
            </a:r>
            <a:r>
              <a:rPr lang="zh-CN" altLang="en-US" dirty="0"/>
              <a:t>和</a:t>
            </a:r>
            <a:r>
              <a:rPr lang="en-US" altLang="zh-CN" dirty="0"/>
              <a:t>inference</a:t>
            </a:r>
            <a:r>
              <a:rPr lang="zh-CN" altLang="en-US" dirty="0"/>
              <a:t>使用不一样的阈值很容易导致</a:t>
            </a:r>
            <a:r>
              <a:rPr lang="en-US" altLang="zh-CN" dirty="0"/>
              <a:t>mismatch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只有</a:t>
            </a:r>
            <a:r>
              <a:rPr lang="en-US" altLang="zh-CN" dirty="0"/>
              <a:t>proposal</a:t>
            </a:r>
            <a:r>
              <a:rPr lang="zh-CN" altLang="en-US" dirty="0"/>
              <a:t>自身的阈值和训练器训练用的阈值较为接近的时候，训练器的性能才最好</a:t>
            </a:r>
            <a:endParaRPr lang="zh-CN" altLang="en-US" dirty="0"/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/>
              <a:t>解决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训练时级联几个用不同</a:t>
            </a:r>
            <a:r>
              <a:rPr lang="en-US" altLang="zh-CN" dirty="0">
                <a:sym typeface="+mn-ea"/>
              </a:rPr>
              <a:t>IOU</a:t>
            </a:r>
            <a:r>
              <a:rPr lang="zh-CN" altLang="en-US" dirty="0">
                <a:sym typeface="+mn-ea"/>
              </a:rPr>
              <a:t>阈值训练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保证</a:t>
            </a:r>
            <a:r>
              <a:rPr lang="en-US" altLang="zh-CN" dirty="0"/>
              <a:t>proposal</a:t>
            </a:r>
            <a:r>
              <a:rPr lang="zh-CN" altLang="en-US" dirty="0"/>
              <a:t>的高质量又不减少训练样本：采用</a:t>
            </a:r>
            <a:r>
              <a:rPr lang="en-US" altLang="zh-CN" dirty="0"/>
              <a:t>cascade R-CNN stages</a:t>
            </a:r>
            <a:r>
              <a:rPr lang="zh-CN" altLang="en-US" dirty="0"/>
              <a:t>，用一个</a:t>
            </a:r>
            <a:r>
              <a:rPr lang="en-US" altLang="zh-CN" dirty="0"/>
              <a:t>stage</a:t>
            </a:r>
            <a:r>
              <a:rPr lang="zh-CN" altLang="en-US" dirty="0"/>
              <a:t>的输出去训练下一个</a:t>
            </a:r>
            <a:r>
              <a:rPr lang="en-US" altLang="zh-CN" dirty="0"/>
              <a:t>stage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paper:Cascade R-CNN: Delving into High Quality Object Detection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7047230" y="1718945"/>
          <a:ext cx="4716780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195"/>
                <a:gridCol w="1179195"/>
                <a:gridCol w="1179195"/>
                <a:gridCol w="1179195"/>
              </a:tblGrid>
              <a:tr h="5689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stage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test stage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0.509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dirty="0"/>
                        <a:t>6780MiB</a:t>
                      </a:r>
                      <a:endParaRPr lang="en-US" altLang="zh-CN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2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1~2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0.531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dirty="0"/>
                        <a:t>7131MiB</a:t>
                      </a:r>
                      <a:endParaRPr lang="en-US" altLang="zh-CN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3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1~3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0.5</a:t>
                      </a:r>
                      <a:r>
                        <a:rPr lang="en-US" dirty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8283MiB</a:t>
                      </a:r>
                      <a:endParaRPr lang="en-US" alt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4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1~4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0.510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080" y="908685"/>
            <a:ext cx="4625340" cy="282702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10746" y="131806"/>
            <a:ext cx="28498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3D107"/>
                </a:solidFill>
              </a:rPr>
              <a:t>FPN</a:t>
            </a:r>
            <a:endParaRPr lang="en-US" altLang="en-US" sz="2400" b="1" dirty="0">
              <a:solidFill>
                <a:srgbClr val="C3D107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10540" y="3983355"/>
            <a:ext cx="1093851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问题：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目标尺度差距大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部分小目标难以检测</a:t>
            </a:r>
            <a:endParaRPr lang="zh-CN" dirty="0"/>
          </a:p>
          <a:p>
            <a:pPr marL="0" lvl="1" indent="-285750">
              <a:buFont typeface="Arial" panose="020B0604020202020204" pitchFamily="34" charset="0"/>
              <a:buChar char="•"/>
            </a:pPr>
            <a:r>
              <a:rPr lang="zh-CN" dirty="0"/>
              <a:t>改进：</a:t>
            </a:r>
            <a:endParaRPr lang="zh-CN" dirty="0"/>
          </a:p>
          <a:p>
            <a:pPr lvl="2" indent="-285750">
              <a:buFont typeface="Arial" panose="020B0604020202020204" pitchFamily="34" charset="0"/>
              <a:buChar char="•"/>
            </a:pPr>
            <a:r>
              <a:rPr kumimoji="1" lang="en-US" dirty="0" err="1">
                <a:sym typeface="+mn-ea"/>
              </a:rPr>
              <a:t>FPN</a:t>
            </a:r>
            <a:r>
              <a:rPr kumimoji="1" lang="zh-CN" altLang="en-US" dirty="0">
                <a:sym typeface="+mn-ea"/>
              </a:rPr>
              <a:t>以适用于多尺度检测</a:t>
            </a:r>
            <a:endParaRPr kumimoji="1"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ym typeface="+mn-ea"/>
              </a:rPr>
              <a:t>能够很好的处理小目标</a:t>
            </a:r>
            <a:endParaRPr kumimoji="1" lang="zh-CN" altLang="en-US" dirty="0">
              <a:sym typeface="+mn-ea"/>
            </a:endParaRP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ym typeface="+mn-ea"/>
              </a:rPr>
              <a:t>权衡</a:t>
            </a:r>
            <a:r>
              <a:rPr kumimoji="1" lang="zh-CN" altLang="en-US" dirty="0"/>
              <a:t>速度和准确率，获得更鲁棒的语义信息</a:t>
            </a:r>
            <a:endParaRPr kumimoji="1" lang="zh-CN" altLang="en-US" dirty="0"/>
          </a:p>
          <a:p>
            <a:pPr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paper</a:t>
            </a:r>
            <a:r>
              <a:rPr lang="zh-CN" altLang="en-US" dirty="0"/>
              <a:t>：Feature Pyramid Networks for Object Detection</a:t>
            </a:r>
            <a:endParaRPr lang="zh-CN" altLang="en-US" dirty="0"/>
          </a:p>
          <a:p>
            <a:pPr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68672" y="373576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              </a:t>
            </a:r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8271435" y="4302831"/>
          <a:ext cx="7095864" cy="3495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644"/>
                <a:gridCol w="1182644"/>
              </a:tblGrid>
              <a:tr h="568960">
                <a:tc>
                  <a:txBody>
                    <a:bodyPr/>
                    <a:p>
                      <a:pPr>
                        <a:buNone/>
                      </a:pP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NFPN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53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FPN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65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-1630" t="19659" r="5201" b="606"/>
          <a:stretch>
            <a:fillRect/>
          </a:stretch>
        </p:blipFill>
        <p:spPr>
          <a:xfrm>
            <a:off x="5092065" y="1145540"/>
            <a:ext cx="6686550" cy="27584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510746" y="131806"/>
            <a:ext cx="28498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创新与改进</a:t>
            </a:r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4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899" y="1145449"/>
            <a:ext cx="785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3D107"/>
                </a:solidFill>
              </a:rPr>
              <a:t>BN  →   GN</a:t>
            </a:r>
            <a:endParaRPr lang="en-US" altLang="en-US" sz="2400" b="1" dirty="0">
              <a:solidFill>
                <a:srgbClr val="C3D107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40080" y="3594100"/>
            <a:ext cx="1093851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问题：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dirty="0"/>
              <a:t>Batch Normalization（BN）在batch size较小时错误率较高</a:t>
            </a:r>
            <a:endParaRPr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dirty="0"/>
              <a:t>比赛不允许使用预训练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/>
              <a:t>改进：使用特征的Group Normalization（GN） </a:t>
            </a:r>
            <a:endParaRPr 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channel </a:t>
            </a:r>
            <a:r>
              <a:rPr lang="zh-CN" altLang="en-US" dirty="0"/>
              <a:t>方向每个</a:t>
            </a:r>
            <a:r>
              <a:rPr lang="en-US" altLang="zh-CN" dirty="0"/>
              <a:t>group</a:t>
            </a:r>
            <a:r>
              <a:rPr lang="zh-CN" altLang="en-US" dirty="0"/>
              <a:t>的均值和方差</a:t>
            </a:r>
            <a:endParaRPr lang="zh-CN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延长训练时间可以省去在</a:t>
            </a:r>
            <a:r>
              <a:rPr lang="en-US" altLang="zh-CN" dirty="0"/>
              <a:t>ImageNet</a:t>
            </a:r>
            <a:r>
              <a:rPr lang="zh-CN" altLang="en-US" dirty="0"/>
              <a:t>上的预训练步骤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indent="0">
              <a:buFont typeface="Arial" panose="020B0604020202020204" pitchFamily="34" charset="0"/>
              <a:buNone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dirty="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paper</a:t>
            </a:r>
            <a:r>
              <a:rPr lang="zh-CN" altLang="en-US" dirty="0"/>
              <a:t>：Batch Normalization: Accelerating Deep Network Training by Reducing Internal Covariate Shift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68672" y="373576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              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1980" y="914400"/>
            <a:ext cx="3724275" cy="2424430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7492365" y="3792220"/>
          <a:ext cx="4101465" cy="2146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7155"/>
                <a:gridCol w="1367155"/>
                <a:gridCol w="1367155"/>
              </a:tblGrid>
              <a:tr h="6534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Backbone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/>
                        <a:t>mAP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ResNet 50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≈0.521</a:t>
                      </a:r>
                      <a:endParaRPr lang="zh-CN" alt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GN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dirty="0">
                          <a:sym typeface="+mn-ea"/>
                        </a:rPr>
                        <a:t>ResNet 50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560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ResNet 101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≈0.5</a:t>
                      </a:r>
                      <a:r>
                        <a:rPr lang="en-US" dirty="0"/>
                        <a:t>31</a:t>
                      </a:r>
                      <a:endParaRPr lang="en-US" dirty="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GN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dirty="0">
                          <a:sym typeface="+mn-ea"/>
                        </a:rPr>
                        <a:t>ResNet 101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dirty="0"/>
                        <a:t>≈0.</a:t>
                      </a:r>
                      <a:r>
                        <a:rPr lang="en-US" dirty="0"/>
                        <a:t>542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165" y="1036955"/>
            <a:ext cx="3421380" cy="217932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</p:tagLst>
</file>

<file path=ppt/tags/tag2.xml><?xml version="1.0" encoding="utf-8"?>
<p:tagLst xmlns:p="http://schemas.openxmlformats.org/presentationml/2006/main">
  <p:tag name="KSO_WM_UNIT_TABLE_BEAUTIFY" val="{256f8437-77a6-47aa-8df0-3bd80ff3935d}"/>
</p:tagLst>
</file>

<file path=ppt/tags/tag3.xml><?xml version="1.0" encoding="utf-8"?>
<p:tagLst xmlns:p="http://schemas.openxmlformats.org/presentationml/2006/main">
  <p:tag name="KSO_WM_UNIT_TABLE_BEAUTIFY" val="{b6baa265-535e-4f3d-91b0-72d29c5797c1}"/>
</p:tagLst>
</file>

<file path=ppt/tags/tag4.xml><?xml version="1.0" encoding="utf-8"?>
<p:tagLst xmlns:p="http://schemas.openxmlformats.org/presentationml/2006/main">
  <p:tag name="KSO_WM_UNIT_TABLE_BEAUTIFY" val="{1c9d1cf8-8b28-413d-97b5-429893dd4785}"/>
</p:tagLst>
</file>

<file path=ppt/theme/theme1.xml><?xml version="1.0" encoding="utf-8"?>
<a:theme xmlns:a="http://schemas.openxmlformats.org/drawingml/2006/main" name="Office 主题">
  <a:themeElements>
    <a:clrScheme name="企业色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56160"/>
      </a:accent1>
      <a:accent2>
        <a:srgbClr val="44BE86"/>
      </a:accent2>
      <a:accent3>
        <a:srgbClr val="005A5B"/>
      </a:accent3>
      <a:accent4>
        <a:srgbClr val="007369"/>
      </a:accent4>
      <a:accent5>
        <a:srgbClr val="008B71"/>
      </a:accent5>
      <a:accent6>
        <a:srgbClr val="02A67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3325</Words>
  <Application>WPS 演示</Application>
  <PresentationFormat>宽屏</PresentationFormat>
  <Paragraphs>507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Calibri</vt:lpstr>
      <vt:lpstr>Arial Unicode MS</vt:lpstr>
      <vt:lpstr>Calibri Light</vt:lpstr>
      <vt:lpstr>Office 主题</vt:lpstr>
      <vt:lpstr>PowerPoint 演示文稿</vt:lpstr>
      <vt:lpstr>PowerPoint 演示文稿</vt:lpstr>
      <vt:lpstr>任务介绍</vt:lpstr>
      <vt:lpstr>Cascade R-CNN</vt:lpstr>
      <vt:lpstr>Cascade R-CNN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Cascade R-CNN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Juanjuan Wu</dc:creator>
  <cp:lastModifiedBy>明</cp:lastModifiedBy>
  <cp:revision>258</cp:revision>
  <dcterms:created xsi:type="dcterms:W3CDTF">2017-08-16T06:56:00Z</dcterms:created>
  <dcterms:modified xsi:type="dcterms:W3CDTF">2020-07-26T05:20:25Z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

<file path=docProps/thumbnail.jpeg>
</file>